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7" d="100"/>
          <a:sy n="57" d="100"/>
        </p:scale>
        <p:origin x="118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&lt;k.kubo&gt;</a:t>
            </a:r>
          </a:p>
          <a:p>
            <a:r>
              <a:rPr lang="en-US" dirty="0">
                <a:solidFill>
                  <a:schemeClr val="bg2"/>
                </a:solidFill>
                <a:latin typeface="Abadi" panose="020B0604020104020204" pitchFamily="34" charset="0"/>
                <a:ea typeface="SF Pro" pitchFamily="2" charset="0"/>
                <a:cs typeface="SF Pro" pitchFamily="2" charset="0"/>
              </a:rPr>
              <a:t>&lt;2023/12/21&gt;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72506" cy="4351338"/>
          </a:xfrm>
          <a:prstGeom prst="rect">
            <a:avLst/>
          </a:prstGeom>
        </p:spPr>
        <p:txBody>
          <a:bodyPr/>
          <a:lstStyle/>
          <a:p>
            <a:pPr marL="0" indent="0">
              <a:buNone/>
            </a:pPr>
            <a:r>
              <a:rPr lang="en-US" dirty="0"/>
              <a:t>URL:</a:t>
            </a:r>
          </a:p>
          <a:p>
            <a:pPr marL="0" indent="0">
              <a:buNone/>
            </a:pPr>
            <a:r>
              <a:rPr lang="en-US" dirty="0"/>
              <a:t>https://github.com/kubooooooo/testrepo/blob/main/labs-jupyter-spacex-Data%20wrangling.ipynb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四角形: 角を丸くする 1">
            <a:extLst>
              <a:ext uri="{FF2B5EF4-FFF2-40B4-BE49-F238E27FC236}">
                <a16:creationId xmlns:a16="http://schemas.microsoft.com/office/drawing/2014/main" id="{7BF3F148-0D84-1C5A-7D0B-7525C1DA3F88}"/>
              </a:ext>
            </a:extLst>
          </p:cNvPr>
          <p:cNvSpPr/>
          <p:nvPr/>
        </p:nvSpPr>
        <p:spPr>
          <a:xfrm>
            <a:off x="6322741" y="1800227"/>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Calculating number of launches for each site</a:t>
            </a:r>
            <a:endParaRPr kumimoji="1" lang="ja-JP" altLang="en-US" dirty="0"/>
          </a:p>
        </p:txBody>
      </p:sp>
      <p:sp>
        <p:nvSpPr>
          <p:cNvPr id="3" name="四角形: 角を丸くする 2">
            <a:extLst>
              <a:ext uri="{FF2B5EF4-FFF2-40B4-BE49-F238E27FC236}">
                <a16:creationId xmlns:a16="http://schemas.microsoft.com/office/drawing/2014/main" id="{19987B6C-0BA4-ADD6-9726-3BA63DACB3D0}"/>
              </a:ext>
            </a:extLst>
          </p:cNvPr>
          <p:cNvSpPr/>
          <p:nvPr/>
        </p:nvSpPr>
        <p:spPr>
          <a:xfrm>
            <a:off x="6322741" y="4998742"/>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altLang="ja-JP" dirty="0"/>
              <a:t>Exporting data to CSV</a:t>
            </a:r>
            <a:endParaRPr kumimoji="1" lang="ja-JP" altLang="en-US" dirty="0"/>
          </a:p>
        </p:txBody>
      </p:sp>
      <p:sp>
        <p:nvSpPr>
          <p:cNvPr id="6" name="四角形: 角を丸くする 5">
            <a:extLst>
              <a:ext uri="{FF2B5EF4-FFF2-40B4-BE49-F238E27FC236}">
                <a16:creationId xmlns:a16="http://schemas.microsoft.com/office/drawing/2014/main" id="{D6F98FC9-E2BD-29D1-C03A-0945861EB014}"/>
              </a:ext>
            </a:extLst>
          </p:cNvPr>
          <p:cNvSpPr/>
          <p:nvPr/>
        </p:nvSpPr>
        <p:spPr>
          <a:xfrm>
            <a:off x="6322741" y="3945104"/>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Create a landing outcome label from Outcome column</a:t>
            </a:r>
            <a:endParaRPr kumimoji="1" lang="ja-JP" altLang="en-US" dirty="0"/>
          </a:p>
        </p:txBody>
      </p:sp>
      <p:sp>
        <p:nvSpPr>
          <p:cNvPr id="7" name="四角形: 角を丸くする 6">
            <a:extLst>
              <a:ext uri="{FF2B5EF4-FFF2-40B4-BE49-F238E27FC236}">
                <a16:creationId xmlns:a16="http://schemas.microsoft.com/office/drawing/2014/main" id="{69275684-0817-83D5-6506-348F4032D97E}"/>
              </a:ext>
            </a:extLst>
          </p:cNvPr>
          <p:cNvSpPr/>
          <p:nvPr/>
        </p:nvSpPr>
        <p:spPr>
          <a:xfrm>
            <a:off x="6320630" y="2841271"/>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Calculating the number and occurrence of each orbit and mission outcome per orbit type</a:t>
            </a:r>
            <a:endParaRPr kumimoji="1" lang="ja-JP" altLang="en-US" dirty="0"/>
          </a:p>
        </p:txBody>
      </p:sp>
      <p:sp>
        <p:nvSpPr>
          <p:cNvPr id="9" name="矢印: 下 8">
            <a:extLst>
              <a:ext uri="{FF2B5EF4-FFF2-40B4-BE49-F238E27FC236}">
                <a16:creationId xmlns:a16="http://schemas.microsoft.com/office/drawing/2014/main" id="{0277A9D7-007A-6F90-8B94-8A5D34AE734D}"/>
              </a:ext>
            </a:extLst>
          </p:cNvPr>
          <p:cNvSpPr/>
          <p:nvPr/>
        </p:nvSpPr>
        <p:spPr>
          <a:xfrm>
            <a:off x="8073482" y="2463170"/>
            <a:ext cx="1126273" cy="3458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991264DC-3BC5-E1E1-198C-C82BE73F7A3E}"/>
              </a:ext>
            </a:extLst>
          </p:cNvPr>
          <p:cNvSpPr/>
          <p:nvPr/>
        </p:nvSpPr>
        <p:spPr>
          <a:xfrm>
            <a:off x="8073482" y="3554811"/>
            <a:ext cx="1126273" cy="3458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ABEA79D1-4CCD-44F1-42EB-3F3B7FD916E8}"/>
              </a:ext>
            </a:extLst>
          </p:cNvPr>
          <p:cNvSpPr/>
          <p:nvPr/>
        </p:nvSpPr>
        <p:spPr>
          <a:xfrm>
            <a:off x="8073481" y="4626038"/>
            <a:ext cx="1126273" cy="3458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9298"/>
            <a:ext cx="9745589" cy="4827665"/>
          </a:xfrm>
          <a:prstGeom prst="rect">
            <a:avLst/>
          </a:prstGeom>
        </p:spPr>
        <p:txBody>
          <a:bodyPr lIns="91440" tIns="45720" rIns="91440" bIns="45720" anchor="t"/>
          <a:lstStyle/>
          <a:p>
            <a:pPr>
              <a:lnSpc>
                <a:spcPct val="100000"/>
              </a:lnSpc>
              <a:spcBef>
                <a:spcPts val="1400"/>
              </a:spcBef>
            </a:pPr>
            <a:r>
              <a:rPr lang="en-US" altLang="ja-JP" sz="2000" b="0" i="0" dirty="0">
                <a:solidFill>
                  <a:srgbClr val="374151"/>
                </a:solidFill>
                <a:effectLst/>
                <a:latin typeface="Söhne"/>
              </a:rPr>
              <a:t>Exploratory Data Analysis was conducted on variables such as flight number, payload mass, launch site, orbit, class, and year. </a:t>
            </a:r>
          </a:p>
          <a:p>
            <a:pPr>
              <a:lnSpc>
                <a:spcPct val="100000"/>
              </a:lnSpc>
              <a:spcBef>
                <a:spcPts val="1400"/>
              </a:spcBef>
            </a:pPr>
            <a:r>
              <a:rPr lang="en-US" altLang="ja-JP" sz="2000" b="0" i="0" dirty="0">
                <a:solidFill>
                  <a:srgbClr val="374151"/>
                </a:solidFill>
                <a:effectLst/>
                <a:latin typeface="Söhne"/>
              </a:rPr>
              <a:t>Scatter plots, line graphs, and bar charts were used to evaluate the relationships between variables and to ascertain their suitability for training machine learning models. </a:t>
            </a:r>
          </a:p>
          <a:p>
            <a:pPr>
              <a:lnSpc>
                <a:spcPct val="100000"/>
              </a:lnSpc>
              <a:spcBef>
                <a:spcPts val="1400"/>
              </a:spcBef>
            </a:pPr>
            <a:r>
              <a:rPr lang="en-US" altLang="ja-JP" sz="2000" b="0" i="0" dirty="0">
                <a:solidFill>
                  <a:srgbClr val="374151"/>
                </a:solidFill>
                <a:effectLst/>
                <a:latin typeface="Söhne"/>
              </a:rPr>
              <a:t>These visualizations were instrumental in determining the presence or absence of relationships between variables before incorporating them into the model training process. Analysis included the number of flights versus payload mass, number of flights versus launch location, payload mass versus launch location, orbit versus success rate, number of flights versus orbit, payload versus orbit, and the annual trend of success rate.</a:t>
            </a:r>
            <a:endParaRPr lang="en-US" sz="20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URL:</a:t>
            </a:r>
          </a:p>
          <a:p>
            <a:pPr marL="0" indent="0">
              <a:lnSpc>
                <a:spcPct val="100000"/>
              </a:lnSpc>
              <a:spcBef>
                <a:spcPts val="1400"/>
              </a:spcBef>
              <a:buNone/>
            </a:pPr>
            <a:r>
              <a:rPr lang="en-US" dirty="0"/>
              <a:t>https://github.com/kubooooooo/testrepo/blob/main/jupyter-labs-eda-dataviz.ipynb.jupyterlite.ipynb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6644"/>
            <a:ext cx="9745589" cy="4351338"/>
          </a:xfrm>
          <a:prstGeom prst="rect">
            <a:avLst/>
          </a:prstGeom>
        </p:spPr>
        <p:txBody>
          <a:bodyPr lIns="91440" tIns="45720" rIns="91440" bIns="45720" anchor="t"/>
          <a:lstStyle/>
          <a:p>
            <a:pPr>
              <a:lnSpc>
                <a:spcPct val="100000"/>
              </a:lnSpc>
              <a:spcBef>
                <a:spcPts val="1400"/>
              </a:spcBef>
            </a:pPr>
            <a:r>
              <a:rPr lang="en-US" altLang="ja-JP" sz="2400" b="0" i="0" dirty="0">
                <a:solidFill>
                  <a:srgbClr val="374151"/>
                </a:solidFill>
                <a:effectLst/>
                <a:latin typeface="Söhne"/>
              </a:rPr>
              <a:t>Collected data from IBM's cloud storage platform into a </a:t>
            </a:r>
            <a:r>
              <a:rPr lang="en-US" altLang="ja-JP" sz="2400" b="0" i="0" dirty="0" err="1">
                <a:solidFill>
                  <a:srgbClr val="374151"/>
                </a:solidFill>
                <a:effectLst/>
                <a:latin typeface="Söhne"/>
              </a:rPr>
              <a:t>DataFrame</a:t>
            </a:r>
            <a:r>
              <a:rPr lang="en-US" altLang="ja-JP" sz="2400" b="0" i="0" dirty="0">
                <a:solidFill>
                  <a:srgbClr val="374151"/>
                </a:solidFill>
                <a:effectLst/>
                <a:latin typeface="Söhne"/>
              </a:rPr>
              <a:t> and created SQL tables. </a:t>
            </a:r>
          </a:p>
          <a:p>
            <a:pPr>
              <a:lnSpc>
                <a:spcPct val="100000"/>
              </a:lnSpc>
              <a:spcBef>
                <a:spcPts val="1400"/>
              </a:spcBef>
            </a:pPr>
            <a:r>
              <a:rPr lang="en-US" altLang="ja-JP" sz="2400" b="0" i="0" dirty="0">
                <a:solidFill>
                  <a:srgbClr val="374151"/>
                </a:solidFill>
                <a:effectLst/>
                <a:latin typeface="Söhne"/>
              </a:rPr>
              <a:t>Utilized SQLite integrated with Python to perform EDA (Exploratory Data Analysis) for gaining valuable insights from the data. </a:t>
            </a:r>
          </a:p>
          <a:p>
            <a:pPr>
              <a:lnSpc>
                <a:spcPct val="100000"/>
              </a:lnSpc>
              <a:spcBef>
                <a:spcPts val="1400"/>
              </a:spcBef>
            </a:pPr>
            <a:r>
              <a:rPr lang="en-US" altLang="ja-JP" sz="2400" b="0" i="0" dirty="0">
                <a:solidFill>
                  <a:srgbClr val="374151"/>
                </a:solidFill>
                <a:effectLst/>
                <a:latin typeface="Söhne"/>
              </a:rPr>
              <a:t>Discovered information such as clear launch sites, specific entries related to particular launch sites, aggregations of different payloads, information about successful landings, and details regarding failed landings.</a:t>
            </a:r>
          </a:p>
          <a:p>
            <a:pPr>
              <a:lnSpc>
                <a:spcPct val="100000"/>
              </a:lnSpc>
              <a:spcBef>
                <a:spcPts val="1400"/>
              </a:spcBef>
            </a:pPr>
            <a:r>
              <a:rPr lang="en-US" dirty="0"/>
              <a:t>URL:</a:t>
            </a:r>
          </a:p>
          <a:p>
            <a:pPr marL="0" indent="0">
              <a:buNone/>
            </a:pPr>
            <a:r>
              <a:rPr lang="en-US" dirty="0"/>
              <a:t>https://github.com/kubooooooo/testrepo/blob/main/jupyter-labs-eda-sql-coursera_sqllite.ipynb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altLang="ja-JP" sz="2000" b="0" i="0" dirty="0">
                <a:solidFill>
                  <a:srgbClr val="374151"/>
                </a:solidFill>
                <a:effectLst/>
                <a:latin typeface="Söhne"/>
              </a:rPr>
              <a:t>Folium maps are effectively used for pinpoint visualization of key data such as launch and landing sites, distinguishing between successful and failed landings, and proximity to critical locations like railways, highways, coasts, and cities. </a:t>
            </a:r>
          </a:p>
          <a:p>
            <a:pPr>
              <a:lnSpc>
                <a:spcPct val="100000"/>
              </a:lnSpc>
              <a:spcBef>
                <a:spcPts val="1400"/>
              </a:spcBef>
            </a:pPr>
            <a:r>
              <a:rPr lang="en-US" altLang="ja-JP" sz="2000" b="0" i="0" dirty="0">
                <a:solidFill>
                  <a:srgbClr val="374151"/>
                </a:solidFill>
                <a:effectLst/>
                <a:latin typeface="Söhne"/>
              </a:rPr>
              <a:t>These maps serve as comprehensive visual tools to delve deeper into the rationale behind specific chosen launch locations. </a:t>
            </a:r>
          </a:p>
          <a:p>
            <a:pPr>
              <a:lnSpc>
                <a:spcPct val="100000"/>
              </a:lnSpc>
              <a:spcBef>
                <a:spcPts val="1400"/>
              </a:spcBef>
            </a:pPr>
            <a:r>
              <a:rPr lang="en-US" altLang="ja-JP" sz="2000" b="0" i="0" dirty="0">
                <a:solidFill>
                  <a:srgbClr val="374151"/>
                </a:solidFill>
                <a:effectLst/>
                <a:latin typeface="Söhne"/>
              </a:rPr>
              <a:t>By overlaying these significant locations with landing success spots, a clear correlation between these factors and successful landings can be discerned.</a:t>
            </a:r>
          </a:p>
          <a:p>
            <a:pPr>
              <a:lnSpc>
                <a:spcPct val="100000"/>
              </a:lnSpc>
              <a:spcBef>
                <a:spcPts val="1400"/>
              </a:spcBef>
            </a:pPr>
            <a:r>
              <a:rPr lang="en-US" altLang="ja-JP" sz="2000" b="0" i="0" dirty="0">
                <a:solidFill>
                  <a:srgbClr val="374151"/>
                </a:solidFill>
                <a:effectLst/>
                <a:latin typeface="Söhne"/>
              </a:rPr>
              <a:t> This visualization not only reveals geographical considerations affecting launch site placements but also provides valuable insights into strategic positioning relative to key infrastructure, aiding in the analysis of landing successes in relation to spatial context and proximity to these crucial features.</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altLang="ja-JP" sz="2400" b="0" i="0" dirty="0">
                <a:solidFill>
                  <a:srgbClr val="374151"/>
                </a:solidFill>
                <a:effectLst/>
                <a:latin typeface="Söhne"/>
              </a:rPr>
              <a:t>Dashboard: </a:t>
            </a:r>
            <a:br>
              <a:rPr lang="en-US" altLang="ja-JP" sz="2400" b="0" i="0" dirty="0">
                <a:solidFill>
                  <a:srgbClr val="374151"/>
                </a:solidFill>
                <a:effectLst/>
                <a:latin typeface="Söhne"/>
              </a:rPr>
            </a:br>
            <a:r>
              <a:rPr lang="en-US" altLang="ja-JP" sz="2400" b="0" i="0" dirty="0">
                <a:solidFill>
                  <a:srgbClr val="374151"/>
                </a:solidFill>
                <a:effectLst/>
                <a:latin typeface="Söhne"/>
              </a:rPr>
              <a:t>Pie Chart </a:t>
            </a:r>
            <a:br>
              <a:rPr lang="en-US" altLang="ja-JP" sz="2400" b="0" i="0" dirty="0">
                <a:solidFill>
                  <a:srgbClr val="374151"/>
                </a:solidFill>
                <a:effectLst/>
                <a:latin typeface="Söhne"/>
              </a:rPr>
            </a:br>
            <a:r>
              <a:rPr lang="en-US" altLang="ja-JP" sz="2400" b="0" i="0" dirty="0">
                <a:solidFill>
                  <a:srgbClr val="374151"/>
                </a:solidFill>
                <a:effectLst/>
                <a:latin typeface="Söhne"/>
              </a:rPr>
              <a:t>Scatter Plot. </a:t>
            </a:r>
          </a:p>
          <a:p>
            <a:pPr>
              <a:lnSpc>
                <a:spcPct val="100000"/>
              </a:lnSpc>
              <a:spcBef>
                <a:spcPts val="1400"/>
              </a:spcBef>
            </a:pPr>
            <a:r>
              <a:rPr lang="en-US" altLang="ja-JP" sz="2400" dirty="0">
                <a:solidFill>
                  <a:srgbClr val="374151"/>
                </a:solidFill>
                <a:latin typeface="Söhne"/>
              </a:rPr>
              <a:t>C</a:t>
            </a:r>
            <a:r>
              <a:rPr lang="en-US" altLang="ja-JP" sz="2400" b="0" i="0" dirty="0">
                <a:solidFill>
                  <a:srgbClr val="374151"/>
                </a:solidFill>
                <a:effectLst/>
                <a:latin typeface="Söhne"/>
              </a:rPr>
              <a:t>hoose to display a pie chart:</a:t>
            </a:r>
            <a:br>
              <a:rPr lang="en-US" altLang="ja-JP" sz="2400" b="0" i="0" dirty="0">
                <a:solidFill>
                  <a:srgbClr val="374151"/>
                </a:solidFill>
                <a:effectLst/>
                <a:latin typeface="Söhne"/>
              </a:rPr>
            </a:br>
            <a:r>
              <a:rPr lang="en-US" altLang="ja-JP" sz="2400" b="0" i="0" dirty="0">
                <a:solidFill>
                  <a:srgbClr val="374151"/>
                </a:solidFill>
                <a:effectLst/>
                <a:latin typeface="Söhne"/>
              </a:rPr>
              <a:t>Distribution of landing success rates at all rocket launch sites Success rates at individual launch sites. </a:t>
            </a:r>
            <a:br>
              <a:rPr lang="en-US" altLang="ja-JP" sz="2400" b="0" i="0" dirty="0">
                <a:solidFill>
                  <a:srgbClr val="374151"/>
                </a:solidFill>
                <a:effectLst/>
                <a:latin typeface="Söhne"/>
              </a:rPr>
            </a:br>
            <a:r>
              <a:rPr lang="en-US" altLang="ja-JP" sz="2400" b="0" i="0" dirty="0">
                <a:solidFill>
                  <a:srgbClr val="374151"/>
                </a:solidFill>
                <a:effectLst/>
                <a:latin typeface="Söhne"/>
              </a:rPr>
              <a:t>The scatter plot has two inputs: All sites or individual sites, and Payload mass on a slider ranging from 0 to 10000 kg. </a:t>
            </a:r>
            <a:br>
              <a:rPr lang="en-US" altLang="ja-JP" sz="2400" b="0" i="0" dirty="0">
                <a:solidFill>
                  <a:srgbClr val="374151"/>
                </a:solidFill>
                <a:effectLst/>
                <a:latin typeface="Söhne"/>
              </a:rPr>
            </a:br>
            <a:r>
              <a:rPr lang="en-US" altLang="ja-JP" sz="2400" b="0" i="0" dirty="0">
                <a:solidFill>
                  <a:srgbClr val="374151"/>
                </a:solidFill>
                <a:effectLst/>
                <a:latin typeface="Söhne"/>
              </a:rPr>
              <a:t>The pie chart is used to visualize the success rates of launch sites.</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a:lnSpc>
                <a:spcPct val="100000"/>
              </a:lnSpc>
              <a:spcBef>
                <a:spcPts val="1400"/>
              </a:spcBef>
            </a:pPr>
            <a:r>
              <a:rPr lang="en-US" altLang="ja-JP" sz="2600" b="0" i="0" dirty="0">
                <a:solidFill>
                  <a:srgbClr val="374151"/>
                </a:solidFill>
                <a:effectLst/>
                <a:latin typeface="Söhne"/>
              </a:rPr>
              <a:t>Splitting the Class Column </a:t>
            </a:r>
          </a:p>
          <a:p>
            <a:pPr>
              <a:lnSpc>
                <a:spcPct val="100000"/>
              </a:lnSpc>
              <a:spcBef>
                <a:spcPts val="1400"/>
              </a:spcBef>
            </a:pPr>
            <a:r>
              <a:rPr lang="en-US" altLang="ja-JP" sz="2600" b="0" i="0" dirty="0">
                <a:solidFill>
                  <a:srgbClr val="374151"/>
                </a:solidFill>
                <a:effectLst/>
                <a:latin typeface="Söhne"/>
              </a:rPr>
              <a:t>Using </a:t>
            </a:r>
            <a:r>
              <a:rPr lang="en-US" altLang="ja-JP" sz="2600" b="0" i="0" dirty="0" err="1">
                <a:solidFill>
                  <a:srgbClr val="374151"/>
                </a:solidFill>
                <a:effectLst/>
                <a:latin typeface="Söhne"/>
              </a:rPr>
              <a:t>StandardScaler</a:t>
            </a:r>
            <a:r>
              <a:rPr lang="en-US" altLang="ja-JP" sz="2600" b="0" i="0" dirty="0">
                <a:solidFill>
                  <a:srgbClr val="374151"/>
                </a:solidFill>
                <a:effectLst/>
                <a:latin typeface="Söhne"/>
              </a:rPr>
              <a:t> to standardize the data </a:t>
            </a:r>
          </a:p>
          <a:p>
            <a:pPr>
              <a:lnSpc>
                <a:spcPct val="100000"/>
              </a:lnSpc>
              <a:spcBef>
                <a:spcPts val="1400"/>
              </a:spcBef>
            </a:pPr>
            <a:r>
              <a:rPr lang="en-US" altLang="ja-JP" sz="2600" b="0" i="0" dirty="0">
                <a:solidFill>
                  <a:srgbClr val="374151"/>
                </a:solidFill>
                <a:effectLst/>
                <a:latin typeface="Söhne"/>
              </a:rPr>
              <a:t>Splitting the data into Train/Test variables </a:t>
            </a:r>
          </a:p>
          <a:p>
            <a:pPr>
              <a:lnSpc>
                <a:spcPct val="100000"/>
              </a:lnSpc>
              <a:spcBef>
                <a:spcPts val="1400"/>
              </a:spcBef>
            </a:pPr>
            <a:r>
              <a:rPr lang="en-US" altLang="ja-JP" sz="2600" b="0" i="0" dirty="0">
                <a:solidFill>
                  <a:srgbClr val="374151"/>
                </a:solidFill>
                <a:effectLst/>
                <a:latin typeface="Söhne"/>
              </a:rPr>
              <a:t>Using </a:t>
            </a:r>
            <a:r>
              <a:rPr lang="en-US" altLang="ja-JP" sz="2600" b="0" i="0" dirty="0" err="1">
                <a:solidFill>
                  <a:srgbClr val="374151"/>
                </a:solidFill>
                <a:effectLst/>
                <a:latin typeface="Söhne"/>
              </a:rPr>
              <a:t>GridSearchCV</a:t>
            </a:r>
            <a:r>
              <a:rPr lang="en-US" altLang="ja-JP" sz="2600" b="0" i="0" dirty="0">
                <a:solidFill>
                  <a:srgbClr val="374151"/>
                </a:solidFill>
                <a:effectLst/>
                <a:latin typeface="Söhne"/>
              </a:rPr>
              <a:t> for parameter tuning </a:t>
            </a:r>
          </a:p>
          <a:p>
            <a:pPr>
              <a:lnSpc>
                <a:spcPct val="100000"/>
              </a:lnSpc>
              <a:spcBef>
                <a:spcPts val="1400"/>
              </a:spcBef>
            </a:pPr>
            <a:r>
              <a:rPr lang="en-US" altLang="ja-JP" sz="2600" b="0" i="0" dirty="0">
                <a:solidFill>
                  <a:srgbClr val="374151"/>
                </a:solidFill>
                <a:effectLst/>
                <a:latin typeface="Söhne"/>
              </a:rPr>
              <a:t>Applying tuned parameters to </a:t>
            </a:r>
            <a:r>
              <a:rPr lang="en-US" altLang="ja-JP" sz="2600" b="0" i="0" dirty="0" err="1">
                <a:solidFill>
                  <a:srgbClr val="374151"/>
                </a:solidFill>
                <a:effectLst/>
                <a:latin typeface="Söhne"/>
              </a:rPr>
              <a:t>LogReg</a:t>
            </a:r>
            <a:r>
              <a:rPr lang="en-US" altLang="ja-JP" sz="2600" b="0" i="0" dirty="0">
                <a:solidFill>
                  <a:srgbClr val="374151"/>
                </a:solidFill>
                <a:effectLst/>
                <a:latin typeface="Söhne"/>
              </a:rPr>
              <a:t>, SVM, Decision Tree, KNN models </a:t>
            </a:r>
          </a:p>
          <a:p>
            <a:pPr>
              <a:lnSpc>
                <a:spcPct val="100000"/>
              </a:lnSpc>
              <a:spcBef>
                <a:spcPts val="1400"/>
              </a:spcBef>
            </a:pPr>
            <a:r>
              <a:rPr lang="en-US" altLang="ja-JP" sz="2600" b="0" i="0" dirty="0">
                <a:solidFill>
                  <a:srgbClr val="374151"/>
                </a:solidFill>
                <a:effectLst/>
                <a:latin typeface="Söhne"/>
              </a:rPr>
              <a:t>Scoring the models on the test set </a:t>
            </a:r>
          </a:p>
          <a:p>
            <a:pPr>
              <a:lnSpc>
                <a:spcPct val="100000"/>
              </a:lnSpc>
              <a:spcBef>
                <a:spcPts val="1400"/>
              </a:spcBef>
            </a:pPr>
            <a:r>
              <a:rPr lang="en-US" altLang="ja-JP" sz="2600" b="0" i="0" dirty="0">
                <a:solidFill>
                  <a:srgbClr val="374151"/>
                </a:solidFill>
                <a:effectLst/>
                <a:latin typeface="Söhne"/>
              </a:rPr>
              <a:t>Confusion matrices for all models </a:t>
            </a:r>
          </a:p>
          <a:p>
            <a:pPr>
              <a:lnSpc>
                <a:spcPct val="100000"/>
              </a:lnSpc>
              <a:spcBef>
                <a:spcPts val="1400"/>
              </a:spcBef>
            </a:pPr>
            <a:r>
              <a:rPr lang="en-US" altLang="ja-JP" sz="2600" b="0" i="0" dirty="0">
                <a:solidFill>
                  <a:srgbClr val="374151"/>
                </a:solidFill>
                <a:effectLst/>
                <a:latin typeface="Söhne"/>
              </a:rPr>
              <a:t>Comparing the scores of the models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https://github.com/kubooooooo/testrepo/blob/main/SpaceX_Machine_Learning_Prediction_Part_5.jupyterlite.ipynb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34153" y="4181016"/>
            <a:ext cx="7563014" cy="18955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has the highest number of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図 7" descr="グラフ, 散布図&#10;&#10;自動的に生成された説明">
            <a:extLst>
              <a:ext uri="{FF2B5EF4-FFF2-40B4-BE49-F238E27FC236}">
                <a16:creationId xmlns:a16="http://schemas.microsoft.com/office/drawing/2014/main" id="{BA77341D-9FE0-BE3B-4354-DBFA29F7CC65}"/>
              </a:ext>
            </a:extLst>
          </p:cNvPr>
          <p:cNvPicPr>
            <a:picLocks noChangeAspect="1"/>
          </p:cNvPicPr>
          <p:nvPr/>
        </p:nvPicPr>
        <p:blipFill>
          <a:blip r:embed="rId3"/>
          <a:stretch>
            <a:fillRect/>
          </a:stretch>
        </p:blipFill>
        <p:spPr>
          <a:xfrm>
            <a:off x="770011" y="1705624"/>
            <a:ext cx="10597264" cy="211223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8877" y="4411743"/>
            <a:ext cx="10416734" cy="16138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Looking at the scatter plot of payload versus launch site, it can be seen that at the VAFB-SLC launch site, rockets with a heavy payload mass (over 10,000) have not been launched.</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図 5" descr="グラフ, 散布図&#10;&#10;自動的に生成された説明">
            <a:extLst>
              <a:ext uri="{FF2B5EF4-FFF2-40B4-BE49-F238E27FC236}">
                <a16:creationId xmlns:a16="http://schemas.microsoft.com/office/drawing/2014/main" id="{AD6DBCE9-65CF-8E86-9611-99F445507271}"/>
              </a:ext>
            </a:extLst>
          </p:cNvPr>
          <p:cNvPicPr>
            <a:picLocks noChangeAspect="1"/>
          </p:cNvPicPr>
          <p:nvPr/>
        </p:nvPicPr>
        <p:blipFill>
          <a:blip r:embed="rId3"/>
          <a:stretch>
            <a:fillRect/>
          </a:stretch>
        </p:blipFill>
        <p:spPr>
          <a:xfrm>
            <a:off x="868876" y="1741713"/>
            <a:ext cx="10635306" cy="204786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Analyze the </a:t>
            </a:r>
            <a:r>
              <a:rPr lang="en-US" sz="2200" dirty="0" err="1">
                <a:solidFill>
                  <a:schemeClr val="accent3">
                    <a:lumMod val="25000"/>
                  </a:schemeClr>
                </a:solidFill>
                <a:latin typeface="Abadi" panose="020B0604020104020204" pitchFamily="34" charset="0"/>
              </a:rPr>
              <a:t>ploted</a:t>
            </a:r>
            <a:r>
              <a:rPr lang="en-US" sz="2200" dirty="0">
                <a:solidFill>
                  <a:schemeClr val="accent3">
                    <a:lumMod val="25000"/>
                  </a:schemeClr>
                </a:solidFill>
                <a:latin typeface="Abadi" panose="020B0604020104020204" pitchFamily="34" charset="0"/>
              </a:rPr>
              <a:t> bar chart try to find which orbits have high </a:t>
            </a: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図 5" descr="グラフ, 棒グラフ&#10;&#10;自動的に生成された説明">
            <a:extLst>
              <a:ext uri="{FF2B5EF4-FFF2-40B4-BE49-F238E27FC236}">
                <a16:creationId xmlns:a16="http://schemas.microsoft.com/office/drawing/2014/main" id="{9DBD465A-6BA6-8D48-5B81-3BDB60B16A37}"/>
              </a:ext>
            </a:extLst>
          </p:cNvPr>
          <p:cNvPicPr>
            <a:picLocks noChangeAspect="1"/>
          </p:cNvPicPr>
          <p:nvPr/>
        </p:nvPicPr>
        <p:blipFill>
          <a:blip r:embed="rId3"/>
          <a:stretch>
            <a:fillRect/>
          </a:stretch>
        </p:blipFill>
        <p:spPr>
          <a:xfrm>
            <a:off x="5374419" y="1477540"/>
            <a:ext cx="5820887" cy="441616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29888" y="4160556"/>
            <a:ext cx="9062146" cy="20658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LEO orbit, success seems to be related to the number of flights, but in GTO orbit, there appears to be no relation to the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図 5" descr="グラフ, 散布図&#10;&#10;自動的に生成された説明">
            <a:extLst>
              <a:ext uri="{FF2B5EF4-FFF2-40B4-BE49-F238E27FC236}">
                <a16:creationId xmlns:a16="http://schemas.microsoft.com/office/drawing/2014/main" id="{A64A6756-DACE-C34C-1DDC-110C16109047}"/>
              </a:ext>
            </a:extLst>
          </p:cNvPr>
          <p:cNvPicPr>
            <a:picLocks noChangeAspect="1"/>
          </p:cNvPicPr>
          <p:nvPr/>
        </p:nvPicPr>
        <p:blipFill>
          <a:blip r:embed="rId3"/>
          <a:stretch>
            <a:fillRect/>
          </a:stretch>
        </p:blipFill>
        <p:spPr>
          <a:xfrm>
            <a:off x="851515" y="1818008"/>
            <a:ext cx="10488969" cy="206583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85500"/>
            <a:ext cx="9146987" cy="16834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図 5" descr="グラフ, 散布図&#10;&#10;自動的に生成された説明">
            <a:extLst>
              <a:ext uri="{FF2B5EF4-FFF2-40B4-BE49-F238E27FC236}">
                <a16:creationId xmlns:a16="http://schemas.microsoft.com/office/drawing/2014/main" id="{59BEEA78-C23E-F987-6597-57EC92192AD9}"/>
              </a:ext>
            </a:extLst>
          </p:cNvPr>
          <p:cNvPicPr>
            <a:picLocks noChangeAspect="1"/>
          </p:cNvPicPr>
          <p:nvPr/>
        </p:nvPicPr>
        <p:blipFill>
          <a:blip r:embed="rId3"/>
          <a:stretch>
            <a:fillRect/>
          </a:stretch>
        </p:blipFill>
        <p:spPr>
          <a:xfrm>
            <a:off x="785005" y="1732506"/>
            <a:ext cx="10500606" cy="20547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2013 to 2020, the success rate has been steadily increasing.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図 5" descr="グラフ, 折れ線グラフ&#10;&#10;自動的に生成された説明">
            <a:extLst>
              <a:ext uri="{FF2B5EF4-FFF2-40B4-BE49-F238E27FC236}">
                <a16:creationId xmlns:a16="http://schemas.microsoft.com/office/drawing/2014/main" id="{5891DE34-B020-E382-275E-CDD92F9DBF57}"/>
              </a:ext>
            </a:extLst>
          </p:cNvPr>
          <p:cNvPicPr>
            <a:picLocks noChangeAspect="1"/>
          </p:cNvPicPr>
          <p:nvPr/>
        </p:nvPicPr>
        <p:blipFill>
          <a:blip r:embed="rId3"/>
          <a:stretch>
            <a:fillRect/>
          </a:stretch>
        </p:blipFill>
        <p:spPr>
          <a:xfrm>
            <a:off x="5142403" y="1650838"/>
            <a:ext cx="5982953" cy="43747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98763"/>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Extract unique values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using the DISTINCT method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8C495C5E-6136-23C9-26B7-67E618E8F05C}"/>
              </a:ext>
            </a:extLst>
          </p:cNvPr>
          <p:cNvPicPr>
            <a:picLocks noChangeAspect="1"/>
          </p:cNvPicPr>
          <p:nvPr/>
        </p:nvPicPr>
        <p:blipFill>
          <a:blip r:embed="rId3"/>
          <a:stretch>
            <a:fillRect/>
          </a:stretch>
        </p:blipFill>
        <p:spPr>
          <a:xfrm>
            <a:off x="2656473" y="1405678"/>
            <a:ext cx="6742676" cy="337586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84021"/>
            <a:ext cx="9745589" cy="99294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and display the first 5 rows from the SPACEXTBL table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starts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D4ACCDAD-070A-4582-E17C-DFC87DEBFA10}"/>
              </a:ext>
            </a:extLst>
          </p:cNvPr>
          <p:cNvPicPr>
            <a:picLocks noChangeAspect="1"/>
          </p:cNvPicPr>
          <p:nvPr/>
        </p:nvPicPr>
        <p:blipFill>
          <a:blip r:embed="rId3"/>
          <a:stretch>
            <a:fillRect/>
          </a:stretch>
        </p:blipFill>
        <p:spPr>
          <a:xfrm>
            <a:off x="2421099" y="1427622"/>
            <a:ext cx="6599692" cy="361571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64231"/>
            <a:ext cx="9745589" cy="13127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sum (total payload mass) of the PAYLOAD_MASS__KG_ column values for all rows in the SPACEXTBL table where the value of the Customer column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110CB39E-2669-F7D0-0866-363E269E35D1}"/>
              </a:ext>
            </a:extLst>
          </p:cNvPr>
          <p:cNvPicPr>
            <a:picLocks noChangeAspect="1"/>
          </p:cNvPicPr>
          <p:nvPr/>
        </p:nvPicPr>
        <p:blipFill>
          <a:blip r:embed="rId3"/>
          <a:stretch>
            <a:fillRect/>
          </a:stretch>
        </p:blipFill>
        <p:spPr>
          <a:xfrm>
            <a:off x="984719" y="1761575"/>
            <a:ext cx="10222562" cy="226367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0025"/>
            <a:ext cx="9745589" cy="17369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(mean payload mass) of the values in the PAYLOAD_MASS__KG_ column for all rows in the SPACEXTBL table whose value in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column begins with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C24AFF56-3814-45A1-BC24-C101FC108B81}"/>
              </a:ext>
            </a:extLst>
          </p:cNvPr>
          <p:cNvPicPr>
            <a:picLocks noChangeAspect="1"/>
          </p:cNvPicPr>
          <p:nvPr/>
        </p:nvPicPr>
        <p:blipFill>
          <a:blip r:embed="rId3"/>
          <a:stretch>
            <a:fillRect/>
          </a:stretch>
        </p:blipFill>
        <p:spPr>
          <a:xfrm>
            <a:off x="944681" y="1977015"/>
            <a:ext cx="10302638" cy="203508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47413"/>
            <a:ext cx="9745589" cy="15295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earliest date (the date of the first successful landing) among all rows in the SPACEXTBL table where the value of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is 'Success' (successful landing).</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325C7994-97C9-C3C0-7D9F-644FE23A8404}"/>
              </a:ext>
            </a:extLst>
          </p:cNvPr>
          <p:cNvPicPr>
            <a:picLocks noChangeAspect="1"/>
          </p:cNvPicPr>
          <p:nvPr/>
        </p:nvPicPr>
        <p:blipFill>
          <a:blip r:embed="rId3"/>
          <a:stretch>
            <a:fillRect/>
          </a:stretch>
        </p:blipFill>
        <p:spPr>
          <a:xfrm>
            <a:off x="1001565" y="1678051"/>
            <a:ext cx="9956349" cy="256400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39265"/>
            <a:ext cx="9745589" cy="15271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all unique booster versions in the SPACEXTBL table that have a "successful" mission outcome and a payload mass in the range of 4000 kg to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図 2" descr="グラフィカル ユーザー インターフェイス&#10;&#10;中程度の精度で自動的に生成された説明">
            <a:extLst>
              <a:ext uri="{FF2B5EF4-FFF2-40B4-BE49-F238E27FC236}">
                <a16:creationId xmlns:a16="http://schemas.microsoft.com/office/drawing/2014/main" id="{D54187D1-8168-69A4-2F0C-EA080388BEE7}"/>
              </a:ext>
            </a:extLst>
          </p:cNvPr>
          <p:cNvPicPr>
            <a:picLocks noChangeAspect="1"/>
          </p:cNvPicPr>
          <p:nvPr/>
        </p:nvPicPr>
        <p:blipFill>
          <a:blip r:embed="rId3"/>
          <a:stretch>
            <a:fillRect/>
          </a:stretch>
        </p:blipFill>
        <p:spPr>
          <a:xfrm>
            <a:off x="2542255" y="1432603"/>
            <a:ext cx="6172517" cy="396895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7142"/>
            <a:ext cx="7600635" cy="42137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Use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Data </a:t>
            </a:r>
            <a:r>
              <a:rPr lang="en-US" sz="2200" dirty="0" err="1">
                <a:solidFill>
                  <a:schemeClr val="accent3">
                    <a:lumMod val="25000"/>
                  </a:schemeClr>
                </a:solidFill>
                <a:latin typeface="Abadi" panose="020B0604020104020204" pitchFamily="34" charset="0"/>
              </a:rPr>
              <a:t>Wraging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Get Data from SQL</a:t>
            </a:r>
          </a:p>
          <a:p>
            <a:pPr>
              <a:lnSpc>
                <a:spcPct val="100000"/>
              </a:lnSpc>
              <a:spcBef>
                <a:spcPts val="1400"/>
              </a:spcBef>
            </a:pPr>
            <a:r>
              <a:rPr lang="en-US" sz="2200" dirty="0">
                <a:solidFill>
                  <a:schemeClr val="accent3">
                    <a:lumMod val="25000"/>
                  </a:schemeClr>
                </a:solidFill>
                <a:latin typeface="Abadi" panose="020B0604020104020204" pitchFamily="34" charset="0"/>
              </a:rPr>
              <a:t>Visualize Data</a:t>
            </a:r>
          </a:p>
          <a:p>
            <a:pPr>
              <a:lnSpc>
                <a:spcPct val="100000"/>
              </a:lnSpc>
              <a:spcBef>
                <a:spcPts val="1400"/>
              </a:spcBef>
            </a:pPr>
            <a:r>
              <a:rPr lang="en-US" sz="2200" dirty="0">
                <a:solidFill>
                  <a:schemeClr val="accent3">
                    <a:lumMod val="25000"/>
                  </a:schemeClr>
                </a:solidFill>
                <a:latin typeface="Abadi" panose="020B0604020104020204" pitchFamily="34" charset="0"/>
              </a:rPr>
              <a:t>Build Map</a:t>
            </a:r>
          </a:p>
          <a:p>
            <a:pPr>
              <a:lnSpc>
                <a:spcPct val="100000"/>
              </a:lnSpc>
              <a:spcBef>
                <a:spcPts val="1400"/>
              </a:spcBef>
            </a:pPr>
            <a:r>
              <a:rPr lang="en-US" sz="2200" dirty="0">
                <a:solidFill>
                  <a:schemeClr val="accent3">
                    <a:lumMod val="25000"/>
                  </a:schemeClr>
                </a:solidFill>
                <a:latin typeface="Abadi" panose="020B0604020104020204" pitchFamily="34" charset="0"/>
              </a:rPr>
              <a:t>Build </a:t>
            </a:r>
            <a:r>
              <a:rPr lang="en-US" sz="2200" dirty="0" err="1">
                <a:solidFill>
                  <a:schemeClr val="accent3">
                    <a:lumMod val="25000"/>
                  </a:schemeClr>
                </a:solidFill>
                <a:latin typeface="Abadi" panose="020B0604020104020204" pitchFamily="34" charset="0"/>
              </a:rPr>
              <a:t>DashBoard</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64231"/>
            <a:ext cx="9745589" cy="13127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Count the number of all rows in the SPACEXTBL table that contain 'Failure' in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63B42236-3CD4-3EE6-1972-78DF70C75C49}"/>
              </a:ext>
            </a:extLst>
          </p:cNvPr>
          <p:cNvPicPr>
            <a:picLocks noChangeAspect="1"/>
          </p:cNvPicPr>
          <p:nvPr/>
        </p:nvPicPr>
        <p:blipFill>
          <a:blip r:embed="rId3"/>
          <a:stretch>
            <a:fillRect/>
          </a:stretch>
        </p:blipFill>
        <p:spPr>
          <a:xfrm>
            <a:off x="1116238" y="1801523"/>
            <a:ext cx="9522360" cy="20257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50729"/>
            <a:ext cx="9745589" cy="9262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Identify the booster version of the mission with the heaviest (largest) payload mass in the SPACEXTBL 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図 5" descr="テキスト&#10;&#10;中程度の精度で自動的に生成された説明">
            <a:extLst>
              <a:ext uri="{FF2B5EF4-FFF2-40B4-BE49-F238E27FC236}">
                <a16:creationId xmlns:a16="http://schemas.microsoft.com/office/drawing/2014/main" id="{C2DEF241-27F4-EE6A-6E22-94227209464F}"/>
              </a:ext>
            </a:extLst>
          </p:cNvPr>
          <p:cNvPicPr>
            <a:picLocks noChangeAspect="1"/>
          </p:cNvPicPr>
          <p:nvPr/>
        </p:nvPicPr>
        <p:blipFill>
          <a:blip r:embed="rId3"/>
          <a:stretch>
            <a:fillRect/>
          </a:stretch>
        </p:blipFill>
        <p:spPr>
          <a:xfrm>
            <a:off x="2218679" y="1433483"/>
            <a:ext cx="7325715" cy="373240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60157"/>
            <a:ext cx="9745589" cy="916806"/>
          </a:xfrm>
          <a:prstGeom prst="rect">
            <a:avLst/>
          </a:prstGeom>
        </p:spPr>
        <p:txBody>
          <a:bodyPr lIns="91440" tIns="45720" rIns="91440" bIns="45720" anchor="t">
            <a:normAutofit fontScale="77500" lnSpcReduction="20000"/>
          </a:bodyPr>
          <a:lstStyle/>
          <a:p>
            <a:pPr>
              <a:lnSpc>
                <a:spcPct val="100000"/>
              </a:lnSpc>
              <a:spcBef>
                <a:spcPts val="1400"/>
              </a:spcBef>
            </a:pPr>
            <a:r>
              <a:rPr lang="en-US" dirty="0">
                <a:solidFill>
                  <a:schemeClr val="accent3">
                    <a:lumMod val="25000"/>
                  </a:schemeClr>
                </a:solidFill>
                <a:latin typeface="Abadi"/>
              </a:rPr>
              <a:t>Information on failed drone ship landing missions in 2015 (month, landing outcome, booster version, launch site) selected from the SPACEXTBL table.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39A0C76A-2316-B6DD-A3E9-4129C987F170}"/>
              </a:ext>
            </a:extLst>
          </p:cNvPr>
          <p:cNvPicPr>
            <a:picLocks noChangeAspect="1"/>
          </p:cNvPicPr>
          <p:nvPr/>
        </p:nvPicPr>
        <p:blipFill>
          <a:blip r:embed="rId3"/>
          <a:stretch>
            <a:fillRect/>
          </a:stretch>
        </p:blipFill>
        <p:spPr>
          <a:xfrm>
            <a:off x="1227037" y="1363783"/>
            <a:ext cx="9843459" cy="35004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789749"/>
            <a:ext cx="9745589" cy="12992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図 5" descr="テーブル&#10;&#10;低い精度で自動的に生成された説明">
            <a:extLst>
              <a:ext uri="{FF2B5EF4-FFF2-40B4-BE49-F238E27FC236}">
                <a16:creationId xmlns:a16="http://schemas.microsoft.com/office/drawing/2014/main" id="{B9E09256-AFD3-2857-3000-893870548340}"/>
              </a:ext>
            </a:extLst>
          </p:cNvPr>
          <p:cNvPicPr>
            <a:picLocks noChangeAspect="1"/>
          </p:cNvPicPr>
          <p:nvPr/>
        </p:nvPicPr>
        <p:blipFill>
          <a:blip r:embed="rId3"/>
          <a:stretch>
            <a:fillRect/>
          </a:stretch>
        </p:blipFill>
        <p:spPr>
          <a:xfrm>
            <a:off x="2314805" y="1402833"/>
            <a:ext cx="6291866" cy="438691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7003"/>
            <a:ext cx="9745589" cy="1037139"/>
          </a:xfrm>
          <a:prstGeom prst="rect">
            <a:avLst/>
          </a:prstGeom>
        </p:spPr>
        <p:txBody>
          <a:bodyPr lIns="91440" tIns="45720" rIns="91440" bIns="45720" anchor="t">
            <a:normAutofit/>
          </a:bodyPr>
          <a:lstStyle/>
          <a:p>
            <a:r>
              <a:rPr lang="en-US" dirty="0"/>
              <a:t>All launch sites in very close proximity to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&lt;All launch sites location markers on global map&gt;</a:t>
            </a:r>
          </a:p>
        </p:txBody>
      </p:sp>
      <p:pic>
        <p:nvPicPr>
          <p:cNvPr id="8" name="図 7" descr="マップ&#10;&#10;自動的に生成された説明">
            <a:extLst>
              <a:ext uri="{FF2B5EF4-FFF2-40B4-BE49-F238E27FC236}">
                <a16:creationId xmlns:a16="http://schemas.microsoft.com/office/drawing/2014/main" id="{3D0DF5E7-5C7A-99F5-865A-B703D3284980}"/>
              </a:ext>
            </a:extLst>
          </p:cNvPr>
          <p:cNvPicPr>
            <a:picLocks noChangeAspect="1"/>
          </p:cNvPicPr>
          <p:nvPr/>
        </p:nvPicPr>
        <p:blipFill>
          <a:blip r:embed="rId3"/>
          <a:stretch>
            <a:fillRect/>
          </a:stretch>
        </p:blipFill>
        <p:spPr>
          <a:xfrm>
            <a:off x="2221574" y="1400070"/>
            <a:ext cx="7144117" cy="405785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113075"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the number of launches for each launch sites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&lt;Color-labeled launch outcomes&gt;</a:t>
            </a:r>
          </a:p>
        </p:txBody>
      </p:sp>
      <p:pic>
        <p:nvPicPr>
          <p:cNvPr id="4" name="図 3" descr="ダイアグラム&#10;&#10;自動的に生成された説明">
            <a:extLst>
              <a:ext uri="{FF2B5EF4-FFF2-40B4-BE49-F238E27FC236}">
                <a16:creationId xmlns:a16="http://schemas.microsoft.com/office/drawing/2014/main" id="{FA35DA63-2D0E-EB70-5C17-A193EA2C6585}"/>
              </a:ext>
            </a:extLst>
          </p:cNvPr>
          <p:cNvPicPr>
            <a:picLocks noChangeAspect="1"/>
          </p:cNvPicPr>
          <p:nvPr/>
        </p:nvPicPr>
        <p:blipFill>
          <a:blip r:embed="rId3"/>
          <a:stretch>
            <a:fillRect/>
          </a:stretch>
        </p:blipFill>
        <p:spPr>
          <a:xfrm>
            <a:off x="4995964" y="1508766"/>
            <a:ext cx="5873141" cy="47176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84742"/>
            <a:ext cx="8597827" cy="8207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is very close to railway, highway, and coastline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&lt;Distance calculated to railway, highway, coastline&gt;</a:t>
            </a:r>
          </a:p>
        </p:txBody>
      </p:sp>
      <p:pic>
        <p:nvPicPr>
          <p:cNvPr id="4" name="図 3" descr="地図, テキスト, テーブル, 屋内 が含まれている画像&#10;&#10;自動的に生成された説明">
            <a:extLst>
              <a:ext uri="{FF2B5EF4-FFF2-40B4-BE49-F238E27FC236}">
                <a16:creationId xmlns:a16="http://schemas.microsoft.com/office/drawing/2014/main" id="{6C54731E-C2DD-9B94-E5D5-07CB2AB3227F}"/>
              </a:ext>
            </a:extLst>
          </p:cNvPr>
          <p:cNvPicPr>
            <a:picLocks noChangeAspect="1"/>
          </p:cNvPicPr>
          <p:nvPr/>
        </p:nvPicPr>
        <p:blipFill>
          <a:blip r:embed="rId3"/>
          <a:stretch>
            <a:fillRect/>
          </a:stretch>
        </p:blipFill>
        <p:spPr>
          <a:xfrm>
            <a:off x="2661812" y="1452318"/>
            <a:ext cx="6868376" cy="356274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50729"/>
            <a:ext cx="9745589" cy="92623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has highest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&lt;Total Success Launches by Site&gt;</a:t>
            </a:r>
          </a:p>
        </p:txBody>
      </p:sp>
      <p:pic>
        <p:nvPicPr>
          <p:cNvPr id="4" name="図 3" descr="グラフ, 円グラフ&#10;&#10;自動的に生成された説明">
            <a:extLst>
              <a:ext uri="{FF2B5EF4-FFF2-40B4-BE49-F238E27FC236}">
                <a16:creationId xmlns:a16="http://schemas.microsoft.com/office/drawing/2014/main" id="{865EE5DF-EB71-C06E-65FD-D1D52D9D97B1}"/>
              </a:ext>
            </a:extLst>
          </p:cNvPr>
          <p:cNvPicPr>
            <a:picLocks noChangeAspect="1"/>
          </p:cNvPicPr>
          <p:nvPr/>
        </p:nvPicPr>
        <p:blipFill>
          <a:blip r:embed="rId3"/>
          <a:stretch>
            <a:fillRect/>
          </a:stretch>
        </p:blipFill>
        <p:spPr>
          <a:xfrm>
            <a:off x="984205" y="1811253"/>
            <a:ext cx="9773209" cy="259437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71961"/>
            <a:ext cx="10399486" cy="41482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altLang="ja-JP" b="0" i="0" dirty="0">
                <a:solidFill>
                  <a:srgbClr val="374151"/>
                </a:solidFill>
                <a:effectLst/>
                <a:latin typeface="Söhne"/>
              </a:rPr>
              <a:t>SpaceX advertises the launch cost of its Falcon 9 rocket at $62 million, which is considerably cheaper than the $165 million plus costs of other providers. The cost efficiency of SpaceX is mainly attributed to the reuse of the first stage. Predicting the success of landings can aid in estimating launch costs. This information is valuable for competitors aiming to secure rocket launch contracts in bidding wars against SpaceX.</a:t>
            </a:r>
          </a:p>
          <a:p>
            <a:pPr>
              <a:spcBef>
                <a:spcPts val="1400"/>
              </a:spcBef>
            </a:pPr>
            <a:r>
              <a:rPr lang="en-US" altLang="ja-JP" b="0" i="0" dirty="0">
                <a:solidFill>
                  <a:srgbClr val="374151"/>
                </a:solidFill>
                <a:effectLst/>
                <a:latin typeface="Söhne"/>
              </a:rPr>
              <a:t>Can we determine whether the first stage of Falcon 9 will successfully land using the provided data?</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344997"/>
            <a:ext cx="10551583" cy="831965"/>
          </a:xfrm>
          <a:prstGeom prst="rect">
            <a:avLst/>
          </a:prstGeom>
        </p:spPr>
        <p:txBody>
          <a:bodyPr lIns="91440" tIns="45720" rIns="91440" bIns="45720" anchor="t">
            <a:normAutofit/>
          </a:bodyPr>
          <a:lstStyle/>
          <a:p>
            <a:r>
              <a:rPr lang="en-US" dirty="0"/>
              <a:t>KSC LC-39A has high score of total success.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&lt;Total Success KSC LC-39A&gt;</a:t>
            </a:r>
          </a:p>
        </p:txBody>
      </p:sp>
      <p:pic>
        <p:nvPicPr>
          <p:cNvPr id="4" name="図 3" descr="グラフ, 円グラフ&#10;&#10;自動的に生成された説明">
            <a:extLst>
              <a:ext uri="{FF2B5EF4-FFF2-40B4-BE49-F238E27FC236}">
                <a16:creationId xmlns:a16="http://schemas.microsoft.com/office/drawing/2014/main" id="{F3C56CAE-3809-0760-E163-CF4D2FF1D81F}"/>
              </a:ext>
            </a:extLst>
          </p:cNvPr>
          <p:cNvPicPr>
            <a:picLocks noChangeAspect="1"/>
          </p:cNvPicPr>
          <p:nvPr/>
        </p:nvPicPr>
        <p:blipFill>
          <a:blip r:embed="rId3"/>
          <a:stretch>
            <a:fillRect/>
          </a:stretch>
        </p:blipFill>
        <p:spPr>
          <a:xfrm>
            <a:off x="1617351" y="1611984"/>
            <a:ext cx="9319344" cy="306485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7" name="コンテンツ プレースホルダー 6" descr="パソコンの画面&#10;&#10;中程度の精度で自動的に生成された説明">
            <a:extLst>
              <a:ext uri="{FF2B5EF4-FFF2-40B4-BE49-F238E27FC236}">
                <a16:creationId xmlns:a16="http://schemas.microsoft.com/office/drawing/2014/main" id="{0A3EB5C3-54B3-15DA-648D-7C7523E40CA3}"/>
              </a:ext>
            </a:extLst>
          </p:cNvPr>
          <p:cNvPicPr>
            <a:picLocks noGrp="1" noChangeAspect="1"/>
          </p:cNvPicPr>
          <p:nvPr>
            <p:ph idx="4294967295"/>
          </p:nvPr>
        </p:nvPicPr>
        <p:blipFill>
          <a:blip r:embed="rId3"/>
          <a:stretch>
            <a:fillRect/>
          </a:stretch>
        </p:blipFill>
        <p:spPr>
          <a:xfrm>
            <a:off x="2175072" y="1633018"/>
            <a:ext cx="7333890" cy="2500188"/>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&lt;Payload vs. Launch Outcome&gt;</a:t>
            </a:r>
          </a:p>
        </p:txBody>
      </p:sp>
      <p:sp>
        <p:nvSpPr>
          <p:cNvPr id="8" name="Content Placeholder 4">
            <a:extLst>
              <a:ext uri="{FF2B5EF4-FFF2-40B4-BE49-F238E27FC236}">
                <a16:creationId xmlns:a16="http://schemas.microsoft.com/office/drawing/2014/main" id="{29B4CD85-C00C-54EA-D38D-04E24824EE31}"/>
              </a:ext>
            </a:extLst>
          </p:cNvPr>
          <p:cNvSpPr txBox="1">
            <a:spLocks/>
          </p:cNvSpPr>
          <p:nvPr/>
        </p:nvSpPr>
        <p:spPr>
          <a:xfrm>
            <a:off x="820208" y="4808999"/>
            <a:ext cx="10551583" cy="8319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Payload and </a:t>
            </a:r>
            <a:r>
              <a:rPr lang="en-US" dirty="0" err="1"/>
              <a:t>Lauch</a:t>
            </a:r>
            <a:r>
              <a:rPr lang="en-US" dirty="0"/>
              <a:t> are </a:t>
            </a:r>
            <a:r>
              <a:rPr lang="en-US" dirty="0" err="1"/>
              <a:t>greate</a:t>
            </a:r>
            <a:r>
              <a:rPr lang="en-US" dirty="0"/>
              <a:t> factors from high score of total success.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model is the Decision Tree Classifier.</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図 6" descr="グラフ, 棒グラフ&#10;&#10;自動的に生成された説明">
            <a:extLst>
              <a:ext uri="{FF2B5EF4-FFF2-40B4-BE49-F238E27FC236}">
                <a16:creationId xmlns:a16="http://schemas.microsoft.com/office/drawing/2014/main" id="{9CDC6CE0-0A35-5104-2D06-A71E1C8FD8D1}"/>
              </a:ext>
            </a:extLst>
          </p:cNvPr>
          <p:cNvPicPr>
            <a:picLocks noChangeAspect="1"/>
          </p:cNvPicPr>
          <p:nvPr/>
        </p:nvPicPr>
        <p:blipFill>
          <a:blip r:embed="rId3"/>
          <a:stretch>
            <a:fillRect/>
          </a:stretch>
        </p:blipFill>
        <p:spPr>
          <a:xfrm>
            <a:off x="6065066" y="1499208"/>
            <a:ext cx="4842565" cy="477004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18848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indicates the accuracy of the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図 2" descr="グラフィカル ユーザー インターフェイス が含まれている画像&#10;&#10;自動的に生成された説明">
            <a:extLst>
              <a:ext uri="{FF2B5EF4-FFF2-40B4-BE49-F238E27FC236}">
                <a16:creationId xmlns:a16="http://schemas.microsoft.com/office/drawing/2014/main" id="{CEC73F8D-4C40-AFA4-46EF-C86404FE5D48}"/>
              </a:ext>
            </a:extLst>
          </p:cNvPr>
          <p:cNvPicPr>
            <a:picLocks noChangeAspect="1"/>
          </p:cNvPicPr>
          <p:nvPr/>
        </p:nvPicPr>
        <p:blipFill>
          <a:blip r:embed="rId3"/>
          <a:stretch>
            <a:fillRect/>
          </a:stretch>
        </p:blipFill>
        <p:spPr>
          <a:xfrm>
            <a:off x="5338145" y="1605746"/>
            <a:ext cx="5569236" cy="441982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Autofit/>
          </a:bodyPr>
          <a:lstStyle/>
          <a:p>
            <a:pPr>
              <a:lnSpc>
                <a:spcPct val="100000"/>
              </a:lnSpc>
              <a:spcBef>
                <a:spcPts val="1400"/>
              </a:spcBef>
            </a:pPr>
            <a:r>
              <a:rPr lang="en-US" altLang="ja-JP" b="0" i="0" dirty="0">
                <a:solidFill>
                  <a:srgbClr val="374151"/>
                </a:solidFill>
                <a:effectLst/>
                <a:latin typeface="Söhne"/>
              </a:rPr>
              <a:t>Develop a machine learning model for </a:t>
            </a:r>
            <a:r>
              <a:rPr lang="en-US" altLang="ja-JP" b="0" i="0" dirty="0" err="1">
                <a:solidFill>
                  <a:srgbClr val="374151"/>
                </a:solidFill>
                <a:effectLst/>
                <a:latin typeface="Söhne"/>
              </a:rPr>
              <a:t>SpaceY</a:t>
            </a:r>
            <a:r>
              <a:rPr lang="en-US" altLang="ja-JP" b="0" i="0" dirty="0">
                <a:solidFill>
                  <a:srgbClr val="374151"/>
                </a:solidFill>
                <a:effectLst/>
                <a:latin typeface="Söhne"/>
              </a:rPr>
              <a:t>, who wants to bid for SpaceX. </a:t>
            </a:r>
          </a:p>
          <a:p>
            <a:pPr>
              <a:lnSpc>
                <a:spcPct val="100000"/>
              </a:lnSpc>
              <a:spcBef>
                <a:spcPts val="1400"/>
              </a:spcBef>
            </a:pPr>
            <a:r>
              <a:rPr lang="en-US" altLang="ja-JP" b="0" i="0" dirty="0">
                <a:solidFill>
                  <a:srgbClr val="374151"/>
                </a:solidFill>
                <a:effectLst/>
                <a:latin typeface="Söhne"/>
              </a:rPr>
              <a:t>To save a significant amount of money by predicting when Stage 1 will be successful. </a:t>
            </a:r>
          </a:p>
          <a:p>
            <a:pPr>
              <a:lnSpc>
                <a:spcPct val="100000"/>
              </a:lnSpc>
              <a:spcBef>
                <a:spcPts val="1400"/>
              </a:spcBef>
            </a:pPr>
            <a:r>
              <a:rPr lang="en-US" altLang="ja-JP" b="0" i="0" dirty="0">
                <a:solidFill>
                  <a:srgbClr val="374151"/>
                </a:solidFill>
                <a:effectLst/>
                <a:latin typeface="Söhne"/>
              </a:rPr>
              <a:t>Insufficient data was obtained to deem the model useful. Therefore, it is recommended to consider alternative approaches or wait for more data to arrive at a useful conclusion.</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Rest API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Using API to get the data from </a:t>
            </a:r>
            <a:r>
              <a:rPr lang="en-US" sz="7600" dirty="0" err="1">
                <a:solidFill>
                  <a:schemeClr val="bg2">
                    <a:lumMod val="50000"/>
                  </a:schemeClr>
                </a:solidFill>
                <a:latin typeface="Abadi"/>
              </a:rPr>
              <a:t>json</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Decision Tree </a:t>
            </a:r>
            <a:r>
              <a:rPr lang="en-US" sz="7600" dirty="0" err="1">
                <a:solidFill>
                  <a:schemeClr val="bg2">
                    <a:lumMod val="50000"/>
                  </a:schemeClr>
                </a:solidFill>
                <a:latin typeface="Abadi"/>
              </a:rPr>
              <a:t>Clasification</a:t>
            </a:r>
            <a:r>
              <a:rPr lang="en-US" sz="7600" dirty="0">
                <a:solidFill>
                  <a:schemeClr val="bg2">
                    <a:lumMod val="50000"/>
                  </a:schemeClr>
                </a:solidFill>
                <a:latin typeface="Abadi"/>
              </a:rPr>
              <a: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l"/>
            <a:r>
              <a:rPr lang="en-US" altLang="ja-JP" sz="3200" b="0" i="0" dirty="0">
                <a:solidFill>
                  <a:srgbClr val="374151"/>
                </a:solidFill>
                <a:effectLst/>
                <a:latin typeface="Söhne"/>
              </a:rPr>
              <a:t>In the data collection process, a combination of API requests from the SpaceX REST API and web scraping data from the tables on SpaceX's Wikipedia page was used.</a:t>
            </a:r>
          </a:p>
          <a:p>
            <a:pPr algn="l"/>
            <a:r>
              <a:rPr lang="en-US" altLang="ja-JP" sz="3200" b="0" i="0" dirty="0">
                <a:solidFill>
                  <a:srgbClr val="374151"/>
                </a:solidFill>
                <a:effectLst/>
                <a:latin typeface="Söhne"/>
              </a:rPr>
              <a:t>Scraping of dates from the tables on SpaceX's Wikipedia page. </a:t>
            </a:r>
          </a:p>
          <a:p>
            <a:pPr algn="l"/>
            <a:r>
              <a:rPr lang="en-US" altLang="ja-JP" sz="3200" b="0" i="0" dirty="0">
                <a:solidFill>
                  <a:srgbClr val="374151"/>
                </a:solidFill>
                <a:effectLst/>
                <a:latin typeface="Söhne"/>
              </a:rPr>
              <a:t>To obtain complete information about the launches for detailed analysis, both methods needed to be used.</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048522" cy="4225925"/>
          </a:xfrm>
          <a:prstGeom prst="rect">
            <a:avLst/>
          </a:prstGeom>
        </p:spPr>
        <p:txBody>
          <a:bodyPr vert="horz" lIns="91440" tIns="45720" rIns="91440" bIns="45720" rtlCol="0" anchor="t">
            <a:normAutofit/>
          </a:bodyPr>
          <a:lstStyle/>
          <a:p>
            <a:pPr marL="0" indent="0">
              <a:buNone/>
            </a:pPr>
            <a:r>
              <a:rPr lang="en-US" dirty="0"/>
              <a:t>URL:</a:t>
            </a:r>
            <a:br>
              <a:rPr lang="en-US" dirty="0"/>
            </a:br>
            <a:r>
              <a:rPr lang="en-US" dirty="0"/>
              <a:t>https://github.com/kubooooooo/testrepo/blob/main/jupyter-labs-spacex-data-collection-api.ipynb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四角形: 角を丸くする 1">
            <a:extLst>
              <a:ext uri="{FF2B5EF4-FFF2-40B4-BE49-F238E27FC236}">
                <a16:creationId xmlns:a16="http://schemas.microsoft.com/office/drawing/2014/main" id="{E7409E27-2D7F-9F78-490E-2D4292FE066D}"/>
              </a:ext>
            </a:extLst>
          </p:cNvPr>
          <p:cNvSpPr/>
          <p:nvPr/>
        </p:nvSpPr>
        <p:spPr>
          <a:xfrm>
            <a:off x="6322741" y="1800227"/>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Request SpaceX API using get method</a:t>
            </a:r>
            <a:endParaRPr kumimoji="1" lang="ja-JP" altLang="en-US" dirty="0"/>
          </a:p>
        </p:txBody>
      </p:sp>
      <p:sp>
        <p:nvSpPr>
          <p:cNvPr id="7" name="四角形: 角を丸くする 6">
            <a:extLst>
              <a:ext uri="{FF2B5EF4-FFF2-40B4-BE49-F238E27FC236}">
                <a16:creationId xmlns:a16="http://schemas.microsoft.com/office/drawing/2014/main" id="{89DCB5D2-B7A8-BC9A-5181-AC7C91669399}"/>
              </a:ext>
            </a:extLst>
          </p:cNvPr>
          <p:cNvSpPr/>
          <p:nvPr/>
        </p:nvSpPr>
        <p:spPr>
          <a:xfrm>
            <a:off x="6322741" y="4998742"/>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altLang="ja-JP" dirty="0"/>
              <a:t>Filter Data to only include Falcon9 Launches</a:t>
            </a:r>
            <a:endParaRPr kumimoji="1" lang="ja-JP" altLang="en-US" dirty="0"/>
          </a:p>
        </p:txBody>
      </p:sp>
      <p:sp>
        <p:nvSpPr>
          <p:cNvPr id="8" name="四角形: 角を丸くする 7">
            <a:extLst>
              <a:ext uri="{FF2B5EF4-FFF2-40B4-BE49-F238E27FC236}">
                <a16:creationId xmlns:a16="http://schemas.microsoft.com/office/drawing/2014/main" id="{090E91C3-ACB3-35C9-7793-8F3554200F6A}"/>
              </a:ext>
            </a:extLst>
          </p:cNvPr>
          <p:cNvSpPr/>
          <p:nvPr/>
        </p:nvSpPr>
        <p:spPr>
          <a:xfrm>
            <a:off x="6322741" y="3945104"/>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Use pandas' </a:t>
            </a:r>
            <a:r>
              <a:rPr kumimoji="1" lang="en-US" altLang="ja-JP" dirty="0" err="1"/>
              <a:t>json_normalize</a:t>
            </a:r>
            <a:r>
              <a:rPr kumimoji="1" lang="en-US" altLang="ja-JP" dirty="0"/>
              <a:t> to convert data into a </a:t>
            </a:r>
            <a:r>
              <a:rPr kumimoji="1" lang="en-US" altLang="ja-JP" dirty="0" err="1"/>
              <a:t>DataFrame</a:t>
            </a:r>
            <a:endParaRPr kumimoji="1" lang="ja-JP" altLang="en-US" dirty="0"/>
          </a:p>
        </p:txBody>
      </p:sp>
      <p:sp>
        <p:nvSpPr>
          <p:cNvPr id="9" name="四角形: 角を丸くする 8">
            <a:extLst>
              <a:ext uri="{FF2B5EF4-FFF2-40B4-BE49-F238E27FC236}">
                <a16:creationId xmlns:a16="http://schemas.microsoft.com/office/drawing/2014/main" id="{66163B20-2D08-828B-3767-8FA9EB8FF7B2}"/>
              </a:ext>
            </a:extLst>
          </p:cNvPr>
          <p:cNvSpPr/>
          <p:nvPr/>
        </p:nvSpPr>
        <p:spPr>
          <a:xfrm>
            <a:off x="6320630" y="2841271"/>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Save data as JSON format</a:t>
            </a:r>
            <a:endParaRPr kumimoji="1" lang="ja-JP" altLang="en-US" dirty="0"/>
          </a:p>
        </p:txBody>
      </p:sp>
      <p:sp>
        <p:nvSpPr>
          <p:cNvPr id="12" name="矢印: 下 11">
            <a:extLst>
              <a:ext uri="{FF2B5EF4-FFF2-40B4-BE49-F238E27FC236}">
                <a16:creationId xmlns:a16="http://schemas.microsoft.com/office/drawing/2014/main" id="{0E3FC55B-0EB0-E76D-48CC-7408A91B25B0}"/>
              </a:ext>
            </a:extLst>
          </p:cNvPr>
          <p:cNvSpPr/>
          <p:nvPr/>
        </p:nvSpPr>
        <p:spPr>
          <a:xfrm>
            <a:off x="8073482" y="2463170"/>
            <a:ext cx="1126273" cy="3458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4D0232C4-6EAB-0475-F6CA-8E781CEA574A}"/>
              </a:ext>
            </a:extLst>
          </p:cNvPr>
          <p:cNvSpPr/>
          <p:nvPr/>
        </p:nvSpPr>
        <p:spPr>
          <a:xfrm>
            <a:off x="8073482" y="3554811"/>
            <a:ext cx="1126273" cy="3458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F5BD36C8-C846-17FD-6032-9EFFFFE6B04A}"/>
              </a:ext>
            </a:extLst>
          </p:cNvPr>
          <p:cNvSpPr/>
          <p:nvPr/>
        </p:nvSpPr>
        <p:spPr>
          <a:xfrm>
            <a:off x="8073481" y="4626038"/>
            <a:ext cx="1126273" cy="3458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https://github.com/kubooooooo/testrepo/blob/main/jupyter-labs-webscraping.ipynb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四角形: 角を丸くする 4">
            <a:extLst>
              <a:ext uri="{FF2B5EF4-FFF2-40B4-BE49-F238E27FC236}">
                <a16:creationId xmlns:a16="http://schemas.microsoft.com/office/drawing/2014/main" id="{2B9E0B23-6799-5DF6-B9FC-D64D7AC4185A}"/>
              </a:ext>
            </a:extLst>
          </p:cNvPr>
          <p:cNvSpPr/>
          <p:nvPr/>
        </p:nvSpPr>
        <p:spPr>
          <a:xfrm>
            <a:off x="6322741" y="1800227"/>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Get Wikipedia HTML using the requests library</a:t>
            </a:r>
            <a:endParaRPr kumimoji="1" lang="ja-JP" altLang="en-US" dirty="0"/>
          </a:p>
        </p:txBody>
      </p:sp>
      <p:sp>
        <p:nvSpPr>
          <p:cNvPr id="7" name="四角形: 角を丸くする 6">
            <a:extLst>
              <a:ext uri="{FF2B5EF4-FFF2-40B4-BE49-F238E27FC236}">
                <a16:creationId xmlns:a16="http://schemas.microsoft.com/office/drawing/2014/main" id="{23C6E1D7-7402-0DCE-5B04-759ABE38B5C4}"/>
              </a:ext>
            </a:extLst>
          </p:cNvPr>
          <p:cNvSpPr/>
          <p:nvPr/>
        </p:nvSpPr>
        <p:spPr>
          <a:xfrm>
            <a:off x="6322741" y="4998742"/>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altLang="ja-JP" dirty="0"/>
              <a:t>Convert data into data frames using the pandas library</a:t>
            </a:r>
            <a:endParaRPr kumimoji="1" lang="ja-JP" altLang="en-US" dirty="0"/>
          </a:p>
        </p:txBody>
      </p:sp>
      <p:sp>
        <p:nvSpPr>
          <p:cNvPr id="8" name="四角形: 角を丸くする 7">
            <a:extLst>
              <a:ext uri="{FF2B5EF4-FFF2-40B4-BE49-F238E27FC236}">
                <a16:creationId xmlns:a16="http://schemas.microsoft.com/office/drawing/2014/main" id="{6635E33F-01C6-D1C6-8F85-9E408509DC88}"/>
              </a:ext>
            </a:extLst>
          </p:cNvPr>
          <p:cNvSpPr/>
          <p:nvPr/>
        </p:nvSpPr>
        <p:spPr>
          <a:xfrm>
            <a:off x="6322741" y="3945104"/>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Extracts data in &lt;table&gt; tags</a:t>
            </a:r>
            <a:endParaRPr kumimoji="1" lang="ja-JP" altLang="en-US" dirty="0"/>
          </a:p>
        </p:txBody>
      </p:sp>
      <p:sp>
        <p:nvSpPr>
          <p:cNvPr id="9" name="四角形: 角を丸くする 8">
            <a:extLst>
              <a:ext uri="{FF2B5EF4-FFF2-40B4-BE49-F238E27FC236}">
                <a16:creationId xmlns:a16="http://schemas.microsoft.com/office/drawing/2014/main" id="{7CD6316C-A1D6-8B57-98D3-54BDDED44C1F}"/>
              </a:ext>
            </a:extLst>
          </p:cNvPr>
          <p:cNvSpPr/>
          <p:nvPr/>
        </p:nvSpPr>
        <p:spPr>
          <a:xfrm>
            <a:off x="6320630" y="2841271"/>
            <a:ext cx="4640263" cy="63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Parsing HTML with </a:t>
            </a:r>
            <a:r>
              <a:rPr kumimoji="1" lang="en-US" altLang="ja-JP" dirty="0" err="1"/>
              <a:t>BeautifulSoup</a:t>
            </a:r>
            <a:endParaRPr kumimoji="1" lang="ja-JP" altLang="en-US" dirty="0"/>
          </a:p>
        </p:txBody>
      </p:sp>
      <p:sp>
        <p:nvSpPr>
          <p:cNvPr id="10" name="矢印: 下 9">
            <a:extLst>
              <a:ext uri="{FF2B5EF4-FFF2-40B4-BE49-F238E27FC236}">
                <a16:creationId xmlns:a16="http://schemas.microsoft.com/office/drawing/2014/main" id="{D391EF41-3170-4039-326C-B9A0EEFE34ED}"/>
              </a:ext>
            </a:extLst>
          </p:cNvPr>
          <p:cNvSpPr/>
          <p:nvPr/>
        </p:nvSpPr>
        <p:spPr>
          <a:xfrm>
            <a:off x="8073482" y="2463170"/>
            <a:ext cx="1126273" cy="3458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74CF5E7A-3CC2-8822-2FB0-457AC9536F6C}"/>
              </a:ext>
            </a:extLst>
          </p:cNvPr>
          <p:cNvSpPr/>
          <p:nvPr/>
        </p:nvSpPr>
        <p:spPr>
          <a:xfrm>
            <a:off x="8073482" y="3554811"/>
            <a:ext cx="1126273" cy="3458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D573DEC0-6D6B-BFAC-A8E9-E42A57D0B63C}"/>
              </a:ext>
            </a:extLst>
          </p:cNvPr>
          <p:cNvSpPr/>
          <p:nvPr/>
        </p:nvSpPr>
        <p:spPr>
          <a:xfrm>
            <a:off x="8073481" y="4626038"/>
            <a:ext cx="1126273" cy="3458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392</TotalTime>
  <Words>1697</Words>
  <Application>Microsoft Office PowerPoint</Application>
  <PresentationFormat>ワイド画面</PresentationFormat>
  <Paragraphs>189</Paragraphs>
  <Slides>46</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46</vt:i4>
      </vt:variant>
    </vt:vector>
  </HeadingPairs>
  <TitlesOfParts>
    <vt:vector size="54" baseType="lpstr">
      <vt:lpstr>IBM Plex Mono Text</vt:lpstr>
      <vt:lpstr>Söhne</vt:lpstr>
      <vt:lpstr>Abadi</vt:lpstr>
      <vt:lpstr>Arial</vt:lpstr>
      <vt:lpstr>Calibri</vt:lpstr>
      <vt:lpstr>Calibri Light</vt:lpstr>
      <vt:lpstr>IBM Plex Mono SemiBold</vt:lpstr>
      <vt:lpstr>Custom Design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久保 一聡 BT</cp:lastModifiedBy>
  <cp:revision>259</cp:revision>
  <dcterms:created xsi:type="dcterms:W3CDTF">2021-04-29T18:58:34Z</dcterms:created>
  <dcterms:modified xsi:type="dcterms:W3CDTF">2023-12-21T08:02:42Z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